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96" r:id="rId2"/>
    <p:sldId id="462" r:id="rId3"/>
    <p:sldId id="465" r:id="rId4"/>
    <p:sldId id="466" r:id="rId5"/>
    <p:sldId id="467" r:id="rId6"/>
    <p:sldId id="468" r:id="rId7"/>
    <p:sldId id="469" r:id="rId8"/>
    <p:sldId id="470" r:id="rId9"/>
    <p:sldId id="475" r:id="rId10"/>
    <p:sldId id="471" r:id="rId11"/>
    <p:sldId id="472" r:id="rId12"/>
    <p:sldId id="473" r:id="rId13"/>
    <p:sldId id="476" r:id="rId14"/>
    <p:sldId id="474" r:id="rId15"/>
    <p:sldId id="484" r:id="rId16"/>
    <p:sldId id="485" r:id="rId17"/>
    <p:sldId id="486" r:id="rId18"/>
    <p:sldId id="487" r:id="rId19"/>
    <p:sldId id="488" r:id="rId20"/>
    <p:sldId id="489" r:id="rId21"/>
    <p:sldId id="490" r:id="rId22"/>
    <p:sldId id="491" r:id="rId23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93" userDrawn="1">
          <p15:clr>
            <a:srgbClr val="A4A3A4"/>
          </p15:clr>
        </p15:guide>
        <p15:guide id="3" pos="7559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6" orient="horz" pos="3090" userDrawn="1">
          <p15:clr>
            <a:srgbClr val="A4A3A4"/>
          </p15:clr>
        </p15:guide>
        <p15:guide id="7" pos="189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4" pos="7423" userDrawn="1">
          <p15:clr>
            <a:srgbClr val="A4A3A4"/>
          </p15:clr>
        </p15:guide>
        <p15:guide id="15" pos="2230" userDrawn="1">
          <p15:clr>
            <a:srgbClr val="A4A3A4"/>
          </p15:clr>
        </p15:guide>
        <p15:guide id="16" orient="horz" pos="618" userDrawn="1">
          <p15:clr>
            <a:srgbClr val="A4A3A4"/>
          </p15:clr>
        </p15:guide>
        <p15:guide id="17" pos="52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C2E5F0"/>
    <a:srgbClr val="E4EEF8"/>
    <a:srgbClr val="66FFFF"/>
    <a:srgbClr val="96E2EA"/>
    <a:srgbClr val="C0EDF2"/>
    <a:srgbClr val="BCD6EE"/>
    <a:srgbClr val="000000"/>
    <a:srgbClr val="F19375"/>
    <a:srgbClr val="A54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2" autoAdjust="0"/>
    <p:restoredTop sz="96395" autoAdjust="0"/>
  </p:normalViewPr>
  <p:slideViewPr>
    <p:cSldViewPr snapToGrid="0" showGuides="1">
      <p:cViewPr>
        <p:scale>
          <a:sx n="85" d="100"/>
          <a:sy n="85" d="100"/>
        </p:scale>
        <p:origin x="-96" y="-372"/>
      </p:cViewPr>
      <p:guideLst>
        <p:guide orient="horz" pos="822"/>
        <p:guide orient="horz" pos="3090"/>
        <p:guide orient="horz" pos="618"/>
        <p:guide pos="393"/>
        <p:guide pos="7559"/>
        <p:guide pos="189"/>
        <p:guide pos="3840"/>
        <p:guide pos="7423"/>
        <p:guide pos="2230"/>
        <p:guide pos="52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B0271-696A-4A81-ABCB-F3C15061E2C6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2B882-54BB-4A3F-A288-91EC00279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417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F4647-228F-4B9C-8AE9-E5149BFFE16F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184CB-E6A9-4018-AA34-EF4D18A0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389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4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69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76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487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78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90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26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16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69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45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29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56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61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251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92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8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17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06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40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8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90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9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70EE-E3D2-46E2-8C47-ACC4ABDFA53B}" type="datetime1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63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5FED-7ED2-4385-B721-679387D435A7}" type="datetime1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0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98C1-713A-409A-A79B-2565E966B830}" type="datetime1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8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6960-AF1A-4681-9261-07C8E0E50780}" type="datetime1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4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4F45-81F6-4A69-AB92-77687D055A85}" type="datetime1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0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5276-80C3-4245-8493-A3BEB3D9EC79}" type="datetime1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1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87977-1B0B-49C8-90CD-56CB6B5F128E}" type="datetime1">
              <a:rPr lang="ru-RU" smtClean="0"/>
              <a:t>31.01.2023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6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B273-A719-4FE0-BCD0-BB5E0AA1AB01}" type="datetime1">
              <a:rPr lang="ru-RU" smtClean="0"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7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3BB2-3D87-4E2A-A541-EB042932E14C}" type="datetime1">
              <a:rPr lang="ru-RU" smtClean="0"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0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5667-F095-4A4D-80C8-91E894CC24F9}" type="datetime1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8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00B2-1C6B-4F7F-8B84-9FD767DB88DC}" type="datetime1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7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502-FE03-4847-AEC8-752E59D937C7}" type="datetime1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1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-226" r="3433" b="19192"/>
          <a:stretch/>
        </p:blipFill>
        <p:spPr>
          <a:xfrm>
            <a:off x="973266" y="1892768"/>
            <a:ext cx="7302937" cy="35547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290973" y="229321"/>
            <a:ext cx="51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КРАСНОДАРСКОЕ ВЫСШЕЕ ВОЕННОЕ УЧИЛИЩЕ</a:t>
            </a:r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Franklin Gothic Demi Cond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110" y="6362355"/>
            <a:ext cx="1221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 2022</a:t>
            </a:r>
            <a:endParaRPr lang="ru-RU" sz="2400" dirty="0">
              <a:solidFill>
                <a:srgbClr val="5B9BD5">
                  <a:lumMod val="20000"/>
                  <a:lumOff val="80000"/>
                </a:srgbClr>
              </a:solidFill>
              <a:latin typeface="Franklin Gothic Demi Cond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411" y="1205738"/>
            <a:ext cx="7912852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85353" fontAlgn="ctr">
              <a:lnSpc>
                <a:spcPct val="90000"/>
              </a:lnSpc>
            </a:pPr>
            <a:r>
              <a:rPr lang="ru-RU" sz="3200" b="1" kern="0" dirty="0" smtClean="0">
                <a:solidFill>
                  <a:schemeClr val="bg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Краснодарское высшее военное училище</a:t>
            </a:r>
            <a:endParaRPr lang="ru-RU" sz="3200" b="1" kern="0" dirty="0">
              <a:solidFill>
                <a:schemeClr val="bg1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 descr="Эмблема Больша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3" y="2814824"/>
            <a:ext cx="2083645" cy="2502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0411" y="5324171"/>
            <a:ext cx="7912852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85353" fontAlgn="ctr">
              <a:lnSpc>
                <a:spcPct val="80000"/>
              </a:lnSpc>
            </a:pPr>
            <a:r>
              <a:rPr lang="ru-RU" sz="2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«Вопросы поступления и обучения курсантов </a:t>
            </a:r>
          </a:p>
          <a:p>
            <a:pPr lvl="0" algn="ctr" defTabSz="1285353" fontAlgn="ctr">
              <a:lnSpc>
                <a:spcPct val="80000"/>
              </a:lnSpc>
            </a:pPr>
            <a:r>
              <a:rPr lang="ru-RU" sz="2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в Краснодарском высшем военном училище»</a:t>
            </a:r>
            <a:endParaRPr lang="ru-RU" sz="28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8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общеобразовательной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10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143542" y="1799549"/>
            <a:ext cx="11873490" cy="14995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5" y="1901412"/>
            <a:ext cx="1140872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Проводится:</a:t>
            </a:r>
          </a:p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по результатам ЕГЭ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, полученным в период 2019-2023 гг.;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результатам  вступительных испытаний, проводимых училище самостоятельно (для отдельных категорий поступающих)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143542" y="4355316"/>
            <a:ext cx="11873490" cy="18318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924" y="4455627"/>
            <a:ext cx="11408725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Проводится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по результатам освоения поступающими образовательной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программы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(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величина среднего балла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по документу об образовании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)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: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среднего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общего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образования;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среднего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профессионального образования по программам подготовки квалифицированных рабочих (служащих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10" name="Скругленный прямоугольник 9"/>
          <p:cNvSpPr>
            <a:spLocks/>
          </p:cNvSpPr>
          <p:nvPr/>
        </p:nvSpPr>
        <p:spPr>
          <a:xfrm>
            <a:off x="1494088" y="1099074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6639" y="1184476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486967" y="3619143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9518" y="3704545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программе СРЕДНЕГО ПРОФЕССИОНАЛЬНОГО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282959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588769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146589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463257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Минимально необходимые баллы для поступления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11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909081"/>
              </p:ext>
            </p:extLst>
          </p:nvPr>
        </p:nvGraphicFramePr>
        <p:xfrm>
          <a:off x="325110" y="2657114"/>
          <a:ext cx="11490881" cy="3291804"/>
        </p:xfrm>
        <a:graphic>
          <a:graphicData uri="http://schemas.openxmlformats.org/drawingml/2006/table">
            <a:tbl>
              <a:tblPr/>
              <a:tblGrid>
                <a:gridCol w="15452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733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xmlns="" val="1704567836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xmlns="" val="1936548260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Код специальности</a:t>
                      </a:r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Математика (профильная)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Физика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 объектах информатизации военного назначения</a:t>
                      </a: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(Вооруженные Силы Российской Федерации, другие войска, воинские формирования </a:t>
                      </a:r>
                      <a:br>
                        <a:rPr kumimoji="0" lang="ru-RU" sz="18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приравненные к ним органы Российской Федерации)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8652439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325110" y="1158619"/>
            <a:ext cx="11490879" cy="11908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06" y="1260482"/>
            <a:ext cx="1104109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Минимально необходимые баллы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результатов ЕГЭ (вступительных испытаний, проводимых училищем самостоятельно), подтверждающие успешное прохождение вступительных испытаний: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физической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3449563" y="1026753"/>
            <a:ext cx="8366426" cy="155357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5582" y="1113971"/>
            <a:ext cx="820076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Выполняются следующие физические упражнения: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силу (подтягивание на перекладине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);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упражнения на быстроту (бег на 100 м);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выносливость (бег на 3 км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076" y="1508901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076" y="1799710"/>
            <a:ext cx="267550" cy="266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076" y="2107611"/>
            <a:ext cx="267550" cy="26638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3393675" y="2660199"/>
            <a:ext cx="8382429" cy="134724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9563" y="2747417"/>
            <a:ext cx="824108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b="1" i="1" dirty="0" smtClean="0">
                <a:ln/>
                <a:latin typeface="Seattle Sans [RUS by me]" panose="00000400000000000000" pitchFamily="2" charset="0"/>
              </a:rPr>
              <a:t>Минимальный пороговый уровень (26 баллов):</a:t>
            </a:r>
          </a:p>
          <a:p>
            <a:pPr indent="447675"/>
            <a:r>
              <a:rPr lang="ru-RU" b="1" i="1" dirty="0">
                <a:ln/>
                <a:latin typeface="Seattle Sans [RUS by me]" panose="00000400000000000000" pitchFamily="2" charset="0"/>
              </a:rPr>
              <a:t>подтягивание на перекладине </a:t>
            </a:r>
            <a:r>
              <a:rPr lang="ru-RU" b="1" i="1" dirty="0" smtClean="0">
                <a:ln/>
                <a:latin typeface="Seattle Sans [RUS by me]" panose="00000400000000000000" pitchFamily="2" charset="0"/>
              </a:rPr>
              <a:t>– </a:t>
            </a:r>
            <a:r>
              <a:rPr lang="ru-RU" b="1" i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4 раза</a:t>
            </a:r>
            <a:r>
              <a:rPr lang="ru-RU" b="1" i="1" dirty="0" smtClean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b="1" i="1" dirty="0" smtClean="0">
                <a:ln/>
                <a:latin typeface="Seattle Sans [RUS by me]" panose="00000400000000000000" pitchFamily="2" charset="0"/>
              </a:rPr>
              <a:t>бег на 100 м – </a:t>
            </a:r>
            <a:r>
              <a:rPr lang="ru-RU" b="1" i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15,4 с</a:t>
            </a:r>
            <a:r>
              <a:rPr lang="ru-RU" b="1" i="1" dirty="0" smtClean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b="1" i="1" dirty="0" smtClean="0">
                <a:ln/>
                <a:latin typeface="Seattle Sans [RUS by me]" panose="00000400000000000000" pitchFamily="2" charset="0"/>
              </a:rPr>
              <a:t>бег на 3 км – </a:t>
            </a:r>
            <a:r>
              <a:rPr lang="ru-RU" b="1" i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14 мин 56 с</a:t>
            </a:r>
          </a:p>
        </p:txBody>
      </p:sp>
      <p:graphicFrame>
        <p:nvGraphicFramePr>
          <p:cNvPr id="14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173745"/>
              </p:ext>
            </p:extLst>
          </p:nvPr>
        </p:nvGraphicFramePr>
        <p:xfrm>
          <a:off x="239189" y="4230821"/>
          <a:ext cx="11490881" cy="670536"/>
        </p:xfrm>
        <a:graphic>
          <a:graphicData uri="http://schemas.openxmlformats.org/drawingml/2006/table">
            <a:tbl>
              <a:tblPr/>
              <a:tblGrid>
                <a:gridCol w="5759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07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18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1851">
                  <a:extLst>
                    <a:ext uri="{9D8B030D-6E8A-4147-A177-3AD203B41FA5}">
                      <a16:colId xmlns:a16="http://schemas.microsoft.com/office/drawing/2014/main" xmlns="" val="1704567836"/>
                    </a:ext>
                  </a:extLst>
                </a:gridCol>
                <a:gridCol w="811851">
                  <a:extLst>
                    <a:ext uri="{9D8B030D-6E8A-4147-A177-3AD203B41FA5}">
                      <a16:colId xmlns:a16="http://schemas.microsoft.com/office/drawing/2014/main" xmlns="" val="1936548260"/>
                    </a:ext>
                  </a:extLst>
                </a:gridCol>
                <a:gridCol w="811851">
                  <a:extLst>
                    <a:ext uri="{9D8B030D-6E8A-4147-A177-3AD203B41FA5}">
                      <a16:colId xmlns:a16="http://schemas.microsoft.com/office/drawing/2014/main" xmlns="" val="1353311552"/>
                    </a:ext>
                  </a:extLst>
                </a:gridCol>
                <a:gridCol w="1313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9604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/>
                        <a:t>Сумма баллов за выполнение  трех упражнений</a:t>
                      </a:r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менее 120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121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… +1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195 и более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7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Результат оценки уровня физической подготовленности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… +1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193170" y="4987465"/>
            <a:ext cx="11582934" cy="119114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9190" y="5074683"/>
            <a:ext cx="113220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Кандидату выставляется оценка «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неудовлетворительно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если: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сумме по трем упражнениям набрал менее 120 баллов;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любому из упражнений набрал менее 26 баллов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83" y="5449321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83" y="5808519"/>
            <a:ext cx="267550" cy="266385"/>
          </a:xfrm>
          <a:prstGeom prst="rect">
            <a:avLst/>
          </a:prstGeom>
        </p:spPr>
      </p:pic>
      <p:grpSp>
        <p:nvGrpSpPr>
          <p:cNvPr id="20" name="Группа 13"/>
          <p:cNvGrpSpPr>
            <a:grpSpLocks/>
          </p:cNvGrpSpPr>
          <p:nvPr/>
        </p:nvGrpSpPr>
        <p:grpSpPr bwMode="auto">
          <a:xfrm>
            <a:off x="322264" y="1010011"/>
            <a:ext cx="2289031" cy="2808904"/>
            <a:chOff x="658689" y="170525"/>
            <a:chExt cx="699430" cy="86542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70525"/>
              <a:ext cx="699430" cy="865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722128" y="210992"/>
              <a:ext cx="605035" cy="800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9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9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9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от </a:t>
              </a:r>
              <a:r>
                <a:rPr lang="ru-RU" altLang="ru-RU" sz="900" b="1" dirty="0">
                  <a:solidFill>
                    <a:srgbClr val="FFCC66"/>
                  </a:solidFill>
                  <a:latin typeface="Arial" charset="0"/>
                </a:rPr>
                <a:t>2</a:t>
              </a:r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1 апреля 2009 г. </a:t>
              </a:r>
            </a:p>
            <a:p>
              <a:pPr algn="ctr"/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№ 200</a:t>
              </a:r>
            </a:p>
            <a:p>
              <a:pPr algn="ctr"/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(с изм. </a:t>
              </a:r>
              <a:r>
                <a:rPr lang="ru-RU" altLang="ru-RU" sz="900" b="1" dirty="0">
                  <a:solidFill>
                    <a:srgbClr val="FFCC66"/>
                  </a:solidFill>
                  <a:latin typeface="Arial" charset="0"/>
                </a:rPr>
                <a:t>и</a:t>
              </a:r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 доп. </a:t>
              </a:r>
            </a:p>
            <a:p>
              <a:pPr algn="ctr"/>
              <a:r>
                <a:rPr lang="ru-RU" altLang="ru-RU" sz="900" b="1" dirty="0" smtClean="0">
                  <a:solidFill>
                    <a:srgbClr val="FFCC66"/>
                  </a:solidFill>
                  <a:latin typeface="Arial" charset="0"/>
                </a:rPr>
                <a:t>от 31 июля 2013 г.)</a:t>
              </a:r>
            </a:p>
            <a:p>
              <a:pPr algn="ctr"/>
              <a:endParaRPr lang="ru-RU" altLang="ru-RU" sz="9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9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9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Наставления </a:t>
              </a:r>
              <a:b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  <a:t>по физической подготовке </a:t>
              </a:r>
              <a:b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  <a:t>в Вооруженных Силах </a:t>
              </a:r>
              <a:b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900" b="1" spc="-50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Федерации»</a:t>
              </a:r>
            </a:p>
            <a:p>
              <a:pPr algn="ctr"/>
              <a:endParaRPr lang="ru-RU" altLang="ru-RU" sz="9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900" b="1" spc="-50" dirty="0" smtClean="0">
                <a:solidFill>
                  <a:srgbClr val="FFCC66"/>
                </a:solidFill>
                <a:latin typeface="Arial" charset="0"/>
              </a:endParaRPr>
            </a:p>
          </p:txBody>
        </p:sp>
      </p:grpSp>
      <p:sp>
        <p:nvSpPr>
          <p:cNvPr id="23" name="Стрелка вниз 22"/>
          <p:cNvSpPr/>
          <p:nvPr/>
        </p:nvSpPr>
        <p:spPr>
          <a:xfrm>
            <a:off x="918089" y="3846605"/>
            <a:ext cx="1203687" cy="301741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2751207" y="1297780"/>
            <a:ext cx="333828" cy="97797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2751207" y="2691023"/>
            <a:ext cx="333828" cy="97797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2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профессиональной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295720" y="4700187"/>
            <a:ext cx="11582934" cy="14356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200" y="4756314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 считается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прошедшим дополнительное вступительное испытание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если: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сумме по двум темам набрал менее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6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0 баллов;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любой из теме набрал менее 21 балла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440775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743172"/>
            <a:ext cx="267550" cy="266385"/>
          </a:xfrm>
          <a:prstGeom prst="rect">
            <a:avLst/>
          </a:prstGeom>
        </p:spPr>
      </p:pic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295720" y="1019542"/>
            <a:ext cx="11582934" cy="15042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200" y="1101308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Проводится с поступающими по специальности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56.05.06 Защита информации на объектах информатизации военного назначения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Форма проведения вступительного испытания -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собеседование</a:t>
            </a:r>
          </a:p>
        </p:txBody>
      </p:sp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295720" y="2736761"/>
            <a:ext cx="11582934" cy="17668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200" y="2809980"/>
            <a:ext cx="1132203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Экзаменационный билет содержит две темы для собеседования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Темы собеседований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размещены на сайте училища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разделе «Поступающим» (в программе дополнительного вступительного испытания)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Ответ на каждую из тем оценивается по 50-ти бальной шкале.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Итоговая оценка – сумма баллов по каждой из тем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285024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172755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783997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27" y="4096649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Учет индивидуальных достижений кандидатов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68366" y="995783"/>
            <a:ext cx="12002393" cy="52084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106" y="1091547"/>
            <a:ext cx="11168114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Учитываются следующие индивидуальные достижения (при поступлении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образования):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призеры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Олимпийских игр,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мира,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Европы;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аттестата о среднем общем образовании с отличием;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диплома о среднем профессиональном образовании с отличием;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аттестата о среднем общем образовании, выданного общеобразовательными организациями со специальными наименованиями;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р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езультаты участия в олимпиадах (победители и призеры);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спортивных разрядов и званий;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государственных наград и ведомственных знаков отличия Министерства обороны Российской Федерации;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удостоверения ветерана боевых действий;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документа участника сообщества «Братство Авангарда»;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личной книжки юнармейца;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золотого знака отличия «Готов к труду и обороне»;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у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частие в волонтерской деятельности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763338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072453"/>
            <a:ext cx="267550" cy="266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390114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690683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299128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599926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90757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519411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822285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127632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425882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741455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244137" y="1080326"/>
            <a:ext cx="11674136" cy="7543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161" y="1059773"/>
            <a:ext cx="1152321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Курение на территории Краснодарского высшего военного училища </a:t>
            </a: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ЗАПРЕЩЕНО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244137" y="1952254"/>
            <a:ext cx="11674136" cy="20071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6377" y="2001207"/>
            <a:ext cx="1152321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В Восьмое управление Генерального штаба Вооруженных Сил Российской Федерации, </a:t>
            </a: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88 </a:t>
            </a:r>
            <a:r>
              <a:rPr kumimoji="0" lang="ru-RU" sz="2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Главный центр Министерства обороны Российской Федерации и Научно-технический комитет (Службы защиты государственной тайны Вооруженных Сил Российской Федерации) распределяются </a:t>
            </a: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ТОЛЬКО не </a:t>
            </a: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курящие лейтенанты</a:t>
            </a:r>
          </a:p>
        </p:txBody>
      </p:sp>
      <p:pic>
        <p:nvPicPr>
          <p:cNvPr id="20" name="Picture 2" descr="D:\Офицеры\Шангин\Призыв зима 2022\картинки\курение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0459" y="4096462"/>
            <a:ext cx="1999875" cy="1999875"/>
          </a:xfrm>
          <a:prstGeom prst="roundRect">
            <a:avLst>
              <a:gd name="adj" fmla="val 202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4" descr="D:\Офицеры\Шангин\Призыв зима 2022\картинки\курение\images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6095" y="4076984"/>
            <a:ext cx="3147097" cy="1888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270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57" y="699927"/>
            <a:ext cx="5423521" cy="47928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3613" r="7155" b="6442"/>
          <a:stretch/>
        </p:blipFill>
        <p:spPr>
          <a:xfrm>
            <a:off x="5157552" y="1464065"/>
            <a:ext cx="5574673" cy="3674004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2254316" y="5413088"/>
            <a:ext cx="7705715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4316" y="5504881"/>
            <a:ext cx="770571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ЗАПРЕТ НА УПРАВЛЕНИЕ МОТОЦИКЛАМИ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609600" y="5479763"/>
            <a:ext cx="10951620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7100" y="5571989"/>
            <a:ext cx="1007164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УПОТРЕБЛЕНИЕ АЛКОГОЛЬНЫХ И НАРКОТИЧЕСКИХ СРЕДСТВ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t="8996" r="3459" b="10583"/>
          <a:stretch/>
        </p:blipFill>
        <p:spPr>
          <a:xfrm>
            <a:off x="8128245" y="1862232"/>
            <a:ext cx="3845820" cy="2527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9" descr="D:\Работа\9-Сакиркин\1 БВС\Занятия\занятие май 2018\фотки в слайд\800px_COLOURBOX52104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4473" y="1012238"/>
            <a:ext cx="2843429" cy="22397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7" y="1862232"/>
            <a:ext cx="3878478" cy="263209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52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1" y="998899"/>
            <a:ext cx="6147201" cy="5140643"/>
          </a:xfrm>
          <a:prstGeom prst="parallelogram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89" y="998898"/>
            <a:ext cx="5309355" cy="5140648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3657600" y="5369545"/>
            <a:ext cx="4829175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7600" y="5466795"/>
            <a:ext cx="482917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ИГРОВАЯ ЗАВИСИМОСТЬ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79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9" name="Рисунок 9" descr="C:\Users\4 рота\Desktop\тату\4EJbyq1dAb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/>
          <a:stretch/>
        </p:blipFill>
        <p:spPr bwMode="auto">
          <a:xfrm>
            <a:off x="8658345" y="1097025"/>
            <a:ext cx="2927439" cy="469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6" y="1097025"/>
            <a:ext cx="5277537" cy="4691145"/>
          </a:xfrm>
          <a:prstGeom prst="parallelogram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6" y="1097025"/>
            <a:ext cx="2973167" cy="4674026"/>
          </a:xfrm>
          <a:prstGeom prst="diamond">
            <a:avLst/>
          </a:prstGeom>
        </p:spPr>
      </p:pic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1407886" y="5456629"/>
            <a:ext cx="9042400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7886" y="5539371"/>
            <a:ext cx="90424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ТАТУИРОВКИ – НЕ ПОКАЗАТЕЛЬ КРАСОТЫ ТЕЛА 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Расположение КВВУ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2" descr="C:\Users\Alexander\Desktop\Zcxqnk6C4p_gWQT9L0MyRIz3mhYlKMjA15365651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1015" r="556" b="834"/>
          <a:stretch/>
        </p:blipFill>
        <p:spPr bwMode="auto">
          <a:xfrm>
            <a:off x="1538242" y="967469"/>
            <a:ext cx="8938901" cy="523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92" y="1121104"/>
            <a:ext cx="1800000" cy="12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31" y="2518918"/>
            <a:ext cx="1800000" cy="128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271" r="5914"/>
          <a:stretch>
            <a:fillRect/>
          </a:stretch>
        </p:blipFill>
        <p:spPr bwMode="auto">
          <a:xfrm>
            <a:off x="2720868" y="3262794"/>
            <a:ext cx="1800000" cy="1251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здание после реставраци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55" y="4839938"/>
            <a:ext cx="1800000" cy="130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:\Мое\Фото\фото ВМБ\2_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8026673" y="4513949"/>
            <a:ext cx="1800000" cy="119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94" y="483993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92" y="15944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72" y="5297125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33" y="37469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40" y="251891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24" y="1016516"/>
            <a:ext cx="5105110" cy="5085226"/>
          </a:xfrm>
          <a:prstGeom prst="trapezoid">
            <a:avLst/>
          </a:prstGeom>
        </p:spPr>
      </p:pic>
      <p:sp>
        <p:nvSpPr>
          <p:cNvPr id="14" name="Полилиния 13"/>
          <p:cNvSpPr>
            <a:spLocks noChangeAspect="1"/>
          </p:cNvSpPr>
          <p:nvPr/>
        </p:nvSpPr>
        <p:spPr>
          <a:xfrm>
            <a:off x="-5624" y="1016516"/>
            <a:ext cx="6903528" cy="5079484"/>
          </a:xfrm>
          <a:custGeom>
            <a:avLst/>
            <a:gdLst>
              <a:gd name="connsiteX0" fmla="*/ 2170096 w 10155600"/>
              <a:gd name="connsiteY0" fmla="*/ 0 h 6858000"/>
              <a:gd name="connsiteX1" fmla="*/ 7985504 w 10155600"/>
              <a:gd name="connsiteY1" fmla="*/ 0 h 6858000"/>
              <a:gd name="connsiteX2" fmla="*/ 10155600 w 10155600"/>
              <a:gd name="connsiteY2" fmla="*/ 2170096 h 6858000"/>
              <a:gd name="connsiteX3" fmla="*/ 5467696 w 10155600"/>
              <a:gd name="connsiteY3" fmla="*/ 6858000 h 6858000"/>
              <a:gd name="connsiteX4" fmla="*/ 4687904 w 10155600"/>
              <a:gd name="connsiteY4" fmla="*/ 6858000 h 6858000"/>
              <a:gd name="connsiteX5" fmla="*/ 0 w 10155600"/>
              <a:gd name="connsiteY5" fmla="*/ 2170096 h 6858000"/>
              <a:gd name="connsiteX6" fmla="*/ 2170096 w 101556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5600" h="6858000">
                <a:moveTo>
                  <a:pt x="2170096" y="0"/>
                </a:moveTo>
                <a:lnTo>
                  <a:pt x="7985504" y="0"/>
                </a:lnTo>
                <a:lnTo>
                  <a:pt x="10155600" y="2170096"/>
                </a:lnTo>
                <a:lnTo>
                  <a:pt x="5467696" y="6858000"/>
                </a:lnTo>
                <a:lnTo>
                  <a:pt x="4687904" y="6858000"/>
                </a:lnTo>
                <a:lnTo>
                  <a:pt x="0" y="2170096"/>
                </a:lnTo>
                <a:lnTo>
                  <a:pt x="2170096" y="0"/>
                </a:lnTo>
                <a:close/>
              </a:path>
            </a:pathLst>
          </a:cu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 b="-223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180976" y="5474598"/>
            <a:ext cx="11801474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975" y="5568427"/>
            <a:ext cx="1180147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ОГРАНИЧЕНИЕ ПО РАЗМЕЩЕНИЮ ИНФОРМАЦИИ В СОЦИАЛЬНЫХ СЕТЯХ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4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4136164" y="1658599"/>
            <a:ext cx="7238288" cy="14093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4171" y="1947771"/>
            <a:ext cx="69306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ИСПОЛЬЗОВАНИЕ СРЕДСТВ С РАСШИРЕННЫМИ </a:t>
            </a:r>
            <a:b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МУЛЬТИМЕДИЙНЫМИ ВОЗМОЖНОСТЯМИ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52" y="2854295"/>
            <a:ext cx="1901422" cy="190142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1" y="1633542"/>
            <a:ext cx="1689529" cy="327490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4136164" y="3930356"/>
            <a:ext cx="7238287" cy="184660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4172" y="4070802"/>
            <a:ext cx="693064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СРЕДСТВ С РАСШИРЕННЫМИ </a:t>
            </a:r>
            <a:br>
              <a:rPr kumimoji="0" lang="ru-RU" sz="24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МУЛЬТИМЕДИЙНЫМИ ВОЗМОЖНОСТЯМИ – </a:t>
            </a: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УСТРОЙСТВА СЛЕЖЕНИЯ, КОТОРЫЕ </a:t>
            </a:r>
            <a:b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ВСЕГДА С СОБОЙ</a:t>
            </a:r>
            <a:endParaRPr kumimoji="0" lang="ru-RU" sz="24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Seattle Sans [RUS by me]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1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-226" r="3433" b="19192"/>
          <a:stretch/>
        </p:blipFill>
        <p:spPr>
          <a:xfrm>
            <a:off x="937754" y="1376613"/>
            <a:ext cx="7302937" cy="35547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290973" y="229321"/>
            <a:ext cx="51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КРАСНОДАРСКОЕ ВЫСШЕЕ ВОЕННОЕ УЧИЛИЩЕ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Franklin Gothic Demi Cond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026" name="Picture 2" descr="Эмблема Больша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1" y="2334881"/>
            <a:ext cx="2083645" cy="2502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32796" y="5153049"/>
            <a:ext cx="7912852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85353" rtl="0" eaLnBrk="1" fontAlgn="ctr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Телефон приемной комиссии КВВУ:</a:t>
            </a:r>
            <a:r>
              <a:rPr lang="ru-RU" sz="2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br>
              <a:rPr lang="ru-RU" sz="2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2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8 (861) 258-10-33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Программы подготовки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2649197" y="1016102"/>
            <a:ext cx="7622848" cy="48010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34655" y="1040919"/>
            <a:ext cx="740065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ВЫСШЕЕ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2649197" y="4286251"/>
            <a:ext cx="7622848" cy="4671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4654" y="4308618"/>
            <a:ext cx="7400657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СРЕДНЕЕ ПРОФЕССИОНАЛЬНОЕ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graphicFrame>
        <p:nvGraphicFramePr>
          <p:cNvPr id="26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742865"/>
              </p:ext>
            </p:extLst>
          </p:nvPr>
        </p:nvGraphicFramePr>
        <p:xfrm>
          <a:off x="267175" y="1561846"/>
          <a:ext cx="11490881" cy="2490432"/>
        </p:xfrm>
        <a:graphic>
          <a:graphicData uri="http://schemas.openxmlformats.org/drawingml/2006/table">
            <a:tbl>
              <a:tblPr/>
              <a:tblGrid>
                <a:gridCol w="16385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564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74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10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Код специальности</a:t>
                      </a:r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на объектах информатизации военного назначения</a:t>
                      </a: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 (Вооруженные Силы </a:t>
                      </a:r>
                      <a:b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Федерации, другие войска, воинские формирования и приравненные к ним органы </a:t>
                      </a:r>
                      <a:b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Федерации) (</a:t>
                      </a: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первый набор в 2023 году</a:t>
                      </a: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в области управления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8652439"/>
                  </a:ext>
                </a:extLst>
              </a:tr>
            </a:tbl>
          </a:graphicData>
        </a:graphic>
      </p:graphicFrame>
      <p:graphicFrame>
        <p:nvGraphicFramePr>
          <p:cNvPr id="31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440930"/>
              </p:ext>
            </p:extLst>
          </p:nvPr>
        </p:nvGraphicFramePr>
        <p:xfrm>
          <a:off x="267174" y="4819071"/>
          <a:ext cx="11490881" cy="1301724"/>
        </p:xfrm>
        <a:graphic>
          <a:graphicData uri="http://schemas.openxmlformats.org/drawingml/2006/table">
            <a:tbl>
              <a:tblPr/>
              <a:tblGrid>
                <a:gridCol w="16385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278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65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79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526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Код специальности</a:t>
                      </a:r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10.02.05</a:t>
                      </a: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Обеспечение информационной безопасности автоматизированных систем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Техник 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года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мес.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1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Правила поступления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b="3736"/>
          <a:stretch/>
        </p:blipFill>
        <p:spPr>
          <a:xfrm>
            <a:off x="219491" y="1573855"/>
            <a:ext cx="7878202" cy="398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8327149" y="1448797"/>
            <a:ext cx="3743610" cy="43367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5078" y="1504060"/>
            <a:ext cx="3607751" cy="42165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Официальная информация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порядку приема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 училище размещена на официальном сайте </a:t>
            </a:r>
            <a:r>
              <a:rPr lang="en-US" sz="26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www.kvvu.mil.ru</a:t>
            </a:r>
          </a:p>
          <a:p>
            <a:pPr algn="ctr"/>
            <a:endParaRPr lang="en-US" sz="2200" b="1" dirty="0" smtClean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  <a:p>
            <a:pPr algn="ctr"/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Информация, размещенная на других сайтах может не соответствовать действительности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Общие требования к поступающим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938366"/>
              </p:ext>
            </p:extLst>
          </p:nvPr>
        </p:nvGraphicFramePr>
        <p:xfrm>
          <a:off x="172016" y="975560"/>
          <a:ext cx="11898743" cy="5180270"/>
        </p:xfrm>
        <a:graphic>
          <a:graphicData uri="http://schemas.openxmlformats.org/drawingml/2006/table">
            <a:tbl>
              <a:tblPr/>
              <a:tblGrid>
                <a:gridCol w="5966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32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376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Высшее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Среднее профессиональное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02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граждане Российской Федерации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83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граждане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мужского пола </a:t>
                      </a:r>
                      <a:r>
                        <a:rPr lang="ru-RU" sz="1600" dirty="0" smtClean="0"/>
                        <a:t>(женского пола не принимаются)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8652439"/>
                  </a:ext>
                </a:extLst>
              </a:tr>
              <a:tr h="4164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имеющие документы государственного образца</a:t>
                      </a:r>
                      <a:r>
                        <a:rPr lang="ru-RU" sz="1600" dirty="0" smtClean="0"/>
                        <a:t>:</a:t>
                      </a:r>
                      <a:endParaRPr lang="ru-RU" sz="1600" b="1" i="0" u="sng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98040027"/>
                  </a:ext>
                </a:extLst>
              </a:tr>
              <a:tr h="8057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/>
                      </a:r>
                      <a:b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</a:b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>или о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b="1" i="0" u="none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</a:t>
                      </a:r>
                      <a:endParaRPr lang="ru-RU" sz="16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u="none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pc="-20" baseline="0" dirty="0" smtClean="0"/>
                        <a:t>или о </a:t>
                      </a:r>
                      <a:r>
                        <a:rPr lang="ru-RU" sz="1600" b="1" u="none" spc="-20" baseline="0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 по программам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подготовки</a:t>
                      </a:r>
                      <a:r>
                        <a:rPr lang="ru-RU" sz="1600" b="1" u="none" baseline="0" dirty="0" smtClean="0">
                          <a:solidFill>
                            <a:schemeClr val="tx1"/>
                          </a:solidFill>
                        </a:rPr>
                        <a:t> квалифицированных рабочих и служащих</a:t>
                      </a:r>
                      <a:endParaRPr lang="ru-RU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81309626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не проходившие военную службу</a:t>
                      </a:r>
                      <a:r>
                        <a:rPr lang="ru-RU" sz="1600" baseline="0" dirty="0" smtClean="0"/>
                        <a:t> – в возрасте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от 16 до 22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ими возраста 30 лет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98125999"/>
                  </a:ext>
                </a:extLst>
              </a:tr>
              <a:tr h="624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прошедшие или, проходящие военную службу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призыву –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до достижения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возраста 24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4421332"/>
                  </a:ext>
                </a:extLst>
              </a:tr>
              <a:tr h="5703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военнослужащие, проходящие военную службу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контракту –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возраста 27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16999972"/>
                  </a:ext>
                </a:extLst>
              </a:tr>
              <a:tr h="722616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sng" dirty="0" smtClean="0"/>
                        <a:t>Примечания</a:t>
                      </a:r>
                      <a:r>
                        <a:rPr lang="ru-RU" sz="1600" i="1" u="none" dirty="0" smtClean="0"/>
                        <a:t>:</a:t>
                      </a:r>
                      <a:endParaRPr lang="ru-RU" sz="1600" b="0" i="0" u="none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1. Граждане,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имеющие высшее образование не рассматриваются</a:t>
                      </a:r>
                      <a:endParaRPr lang="ru-RU" sz="1600" b="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2. Возраст определяется по состоянию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на 1 августа года приема в вуз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i="1" spc="-60" baseline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r>
                        <a:rPr lang="ru-RU" sz="1600" b="0" i="1" spc="-60" dirty="0" smtClean="0">
                          <a:solidFill>
                            <a:schemeClr val="tx1"/>
                          </a:solidFill>
                        </a:rPr>
                        <a:t>.е. 1 августа года поступления 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абитуриенту должно быть менее 22, 24, 27 или 30 лет соответственно указанной выше категории</a:t>
                      </a:r>
                      <a:endParaRPr lang="ru-RU" sz="16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3381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6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Перечень необходимых документов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33350" y="943832"/>
            <a:ext cx="11937409" cy="384462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5" y="1002808"/>
            <a:ext cx="11306175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заявление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(рапорт)кандидата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ксерокопии свидетельства о рождении и паспорта;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автобиография;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характеристика;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ксерокопия документа государственного образца об уровне образования;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медицинского освидетельствования;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профессионального отбора;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справка о допуске к сведениям, составляющим государственную тайну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по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первой форме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три фотографии размером 4,5x6 см (цветные, матовые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);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документов, дающих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право на поступление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льготных основаниях;</a:t>
            </a: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документов,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подтверждающие индивидуальные достижения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062583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351733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677095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985446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274596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581852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889893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192978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821024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4412858"/>
            <a:ext cx="267550" cy="2663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45" y="4116984"/>
            <a:ext cx="267550" cy="26638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995306"/>
              </p:ext>
            </p:extLst>
          </p:nvPr>
        </p:nvGraphicFramePr>
        <p:xfrm>
          <a:off x="133351" y="4850280"/>
          <a:ext cx="11937408" cy="1371564"/>
        </p:xfrm>
        <a:graphic>
          <a:graphicData uri="http://schemas.openxmlformats.org/drawingml/2006/table">
            <a:tbl>
              <a:tblPr/>
              <a:tblGrid>
                <a:gridCol w="5280621">
                  <a:extLst>
                    <a:ext uri="{9D8B030D-6E8A-4147-A177-3AD203B41FA5}">
                      <a16:colId xmlns:a16="http://schemas.microsoft.com/office/drawing/2014/main" xmlns="" val="951952108"/>
                    </a:ext>
                  </a:extLst>
                </a:gridCol>
                <a:gridCol w="3576119">
                  <a:extLst>
                    <a:ext uri="{9D8B030D-6E8A-4147-A177-3AD203B41FA5}">
                      <a16:colId xmlns:a16="http://schemas.microsoft.com/office/drawing/2014/main" xmlns="" val="4203674337"/>
                    </a:ext>
                  </a:extLst>
                </a:gridCol>
                <a:gridCol w="3080668">
                  <a:extLst>
                    <a:ext uri="{9D8B030D-6E8A-4147-A177-3AD203B41FA5}">
                      <a16:colId xmlns:a16="http://schemas.microsoft.com/office/drawing/2014/main" xmlns="" val="40212364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Граждане, прошедшие </a:t>
                      </a:r>
                      <a:b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не проходившие военную службу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Военнослужащие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75298543"/>
                  </a:ext>
                </a:extLst>
              </a:tr>
              <a:tr h="265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Сроки подачи заявления (рапорта)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1 апреля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 марта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57709269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Сроки направления документов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20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15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528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6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Этапы профессионального отбора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317861"/>
              </p:ext>
            </p:extLst>
          </p:nvPr>
        </p:nvGraphicFramePr>
        <p:xfrm>
          <a:off x="184361" y="2188564"/>
          <a:ext cx="11823278" cy="3596568"/>
        </p:xfrm>
        <a:graphic>
          <a:graphicData uri="http://schemas.openxmlformats.org/drawingml/2006/table">
            <a:tbl>
              <a:tblPr/>
              <a:tblGrid>
                <a:gridCol w="5929472">
                  <a:extLst>
                    <a:ext uri="{9D8B030D-6E8A-4147-A177-3AD203B41FA5}">
                      <a16:colId xmlns:a16="http://schemas.microsoft.com/office/drawing/2014/main" xmlns="" val="951952108"/>
                    </a:ext>
                  </a:extLst>
                </a:gridCol>
                <a:gridCol w="5893806">
                  <a:extLst>
                    <a:ext uri="{9D8B030D-6E8A-4147-A177-3AD203B41FA5}">
                      <a16:colId xmlns:a16="http://schemas.microsoft.com/office/drawing/2014/main" xmlns="" val="4203674337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высшего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среднего </a:t>
                      </a:r>
                      <a:br>
                        <a:rPr lang="ru-RU" sz="2000" b="1" dirty="0" smtClean="0"/>
                      </a:br>
                      <a:r>
                        <a:rPr lang="ru-RU" sz="2000" b="1" dirty="0" smtClean="0"/>
                        <a:t>профессионального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75298543"/>
                  </a:ext>
                </a:extLst>
              </a:tr>
              <a:tr h="2657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годности кандидатов к поступлению по состоянию здоровья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57709269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категории профессиональной пригодности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5281568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общеобразовательной подготовленности кандидатов 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26076225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физической подготовленности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15896247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профессиональной подготовленности кандидатов по результатам дополнительного вступительного испытания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для поступающих по специальности 56.05.06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92888532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84361" y="1159084"/>
            <a:ext cx="11823278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361" y="1169082"/>
            <a:ext cx="1182327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>Профессиональный отбор кандидатов проводится в период с 1 по 30 июля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и включает: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15283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годности кандидатов к поступлению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 состоянию здоровья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332939" y="1113819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867" y="1150976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 училище кандидаты проходят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окончательное медицинское освидетельствовани</a:t>
            </a:r>
            <a:r>
              <a:rPr lang="ru-RU" sz="2200" b="1" dirty="0" smtClean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е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332939" y="2162538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867" y="2199695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Прохождение предварительного медицинского освидетельствования возлагается на военные комиссариаты (воинские части)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9" name="Группа 13"/>
          <p:cNvGrpSpPr>
            <a:grpSpLocks/>
          </p:cNvGrpSpPr>
          <p:nvPr/>
        </p:nvGrpSpPr>
        <p:grpSpPr bwMode="auto">
          <a:xfrm>
            <a:off x="346549" y="3091677"/>
            <a:ext cx="2511822" cy="3082295"/>
            <a:chOff x="658689" y="188956"/>
            <a:chExt cx="840816" cy="104037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722128" y="204975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Постановление правительства 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4 июля 2013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565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Положения </a:t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о военно-врачебной экспертизе»</a:t>
              </a: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2013 г.</a:t>
              </a:r>
            </a:p>
          </p:txBody>
        </p:sp>
      </p:grpSp>
      <p:grpSp>
        <p:nvGrpSpPr>
          <p:cNvPr id="13" name="Группа 13"/>
          <p:cNvGrpSpPr>
            <a:grpSpLocks/>
          </p:cNvGrpSpPr>
          <p:nvPr/>
        </p:nvGrpSpPr>
        <p:grpSpPr bwMode="auto">
          <a:xfrm>
            <a:off x="3224053" y="3123688"/>
            <a:ext cx="2511822" cy="3082295"/>
            <a:chOff x="658689" y="188956"/>
            <a:chExt cx="840816" cy="104037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722128" y="229423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20 октября 2014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770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 мерах по реализации в Вооруженных Силах Российской Федерации правовых актов по вопросам проведения военно-врачебной экспертизы»</a:t>
              </a: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2014 г.</a:t>
              </a: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92" y="3303890"/>
            <a:ext cx="605219" cy="42086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5871667" y="3541246"/>
            <a:ext cx="6024585" cy="21191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2086" y="3732395"/>
            <a:ext cx="5883746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spc="-50" dirty="0" smtClean="0">
                <a:ln/>
                <a:latin typeface="Seattle Sans [RUS by me]" panose="00000400000000000000" pitchFamily="2" charset="0"/>
              </a:rPr>
              <a:t>Документы кандидатов, признанных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годными к поступлению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при прохождении предварительного медицинского освидетельствования, в училище не направляются.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категории профессиональной пригодности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9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5" name="Группа 13"/>
          <p:cNvGrpSpPr>
            <a:grpSpLocks/>
          </p:cNvGrpSpPr>
          <p:nvPr/>
        </p:nvGrpSpPr>
        <p:grpSpPr bwMode="auto">
          <a:xfrm>
            <a:off x="9272190" y="1029966"/>
            <a:ext cx="2751746" cy="3376710"/>
            <a:chOff x="658689" y="170525"/>
            <a:chExt cx="840816" cy="104037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70525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6"/>
            <p:cNvSpPr>
              <a:spLocks noChangeArrowheads="1"/>
            </p:cNvSpPr>
            <p:nvPr/>
          </p:nvSpPr>
          <p:spPr bwMode="auto">
            <a:xfrm>
              <a:off x="722128" y="210992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31 октября 2019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640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Инструкции </a:t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об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организации и проведении профессионального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психологического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отбора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в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Вооруженных Силах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Российской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Федерации»</a:t>
              </a:r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2019 г.</a:t>
              </a:r>
            </a:p>
          </p:txBody>
        </p:sp>
      </p:grpSp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133351" y="995783"/>
            <a:ext cx="8957866" cy="11919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5" y="1091547"/>
            <a:ext cx="853733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Осуществляется с использованием методов: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социально-психологического изучения;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сихологического обследования.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474731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752161"/>
            <a:ext cx="267550" cy="26638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33351" y="2274939"/>
            <a:ext cx="8957866" cy="21072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926" y="2362157"/>
            <a:ext cx="853733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Выносимые заключения о профессиональной пригодности (категории профессиональной пригодности):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рекомендуется в первую очередь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I 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категория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во вторую очередь»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условно»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рекомендуется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категория</a:t>
            </a:r>
            <a:endParaRPr lang="ru-RU" sz="20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047643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338452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646353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965492"/>
            <a:ext cx="267550" cy="26638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165660" y="4460851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925" y="4534195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целях выявления факторов риска в отношении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кандидатов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с их письменного согласия может проводиться опрос с использованием полиграфа</a:t>
            </a:r>
          </a:p>
        </p:txBody>
      </p:sp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165660" y="5388559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925" y="5461903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Кандидаты, отнесенные к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категории профессиональной пригодности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 дальнейшему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участию в конкурсе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допускаются</a:t>
            </a:r>
          </a:p>
        </p:txBody>
      </p:sp>
    </p:spTree>
    <p:extLst>
      <p:ext uri="{BB962C8B-B14F-4D97-AF65-F5344CB8AC3E}">
        <p14:creationId xmlns:p14="http://schemas.microsoft.com/office/powerpoint/2010/main" val="20233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8 УГШ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 8 УГШ" id="{5DA8495E-293E-4B36-9E1A-210A626861C1}" vid="{DFB268D6-6652-47A7-988A-553AF26E701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8 УГШ</Template>
  <TotalTime>13766</TotalTime>
  <Words>964</Words>
  <Application>Microsoft Office PowerPoint</Application>
  <PresentationFormat>Произвольный</PresentationFormat>
  <Paragraphs>254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8 УГШ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694</cp:revision>
  <cp:lastPrinted>2022-06-02T09:37:59Z</cp:lastPrinted>
  <dcterms:created xsi:type="dcterms:W3CDTF">2020-10-01T09:41:00Z</dcterms:created>
  <dcterms:modified xsi:type="dcterms:W3CDTF">2023-01-31T18:00:01Z</dcterms:modified>
</cp:coreProperties>
</file>